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9" r:id="rId2"/>
    <p:sldMasterId id="2147483674" r:id="rId3"/>
    <p:sldMasterId id="2147483686" r:id="rId4"/>
    <p:sldMasterId id="2147483661" r:id="rId5"/>
  </p:sldMasterIdLst>
  <p:notesMasterIdLst>
    <p:notesMasterId r:id="rId27"/>
  </p:notesMasterIdLst>
  <p:sldIdLst>
    <p:sldId id="581" r:id="rId6"/>
    <p:sldId id="606" r:id="rId7"/>
    <p:sldId id="840" r:id="rId8"/>
    <p:sldId id="841" r:id="rId9"/>
    <p:sldId id="842" r:id="rId10"/>
    <p:sldId id="843" r:id="rId11"/>
    <p:sldId id="844" r:id="rId12"/>
    <p:sldId id="846" r:id="rId13"/>
    <p:sldId id="847" r:id="rId14"/>
    <p:sldId id="848" r:id="rId15"/>
    <p:sldId id="849" r:id="rId16"/>
    <p:sldId id="850" r:id="rId17"/>
    <p:sldId id="851" r:id="rId18"/>
    <p:sldId id="852" r:id="rId19"/>
    <p:sldId id="853" r:id="rId20"/>
    <p:sldId id="854" r:id="rId21"/>
    <p:sldId id="855" r:id="rId22"/>
    <p:sldId id="856" r:id="rId23"/>
    <p:sldId id="857" r:id="rId24"/>
    <p:sldId id="845" r:id="rId25"/>
    <p:sldId id="68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46"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930" autoAdjust="0"/>
    <p:restoredTop sz="88674" autoAdjust="0"/>
  </p:normalViewPr>
  <p:slideViewPr>
    <p:cSldViewPr>
      <p:cViewPr>
        <p:scale>
          <a:sx n="69" d="100"/>
          <a:sy n="69" d="100"/>
        </p:scale>
        <p:origin x="-1320" y="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7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EF14-BCAC-4478-9F17-12665520CF9C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5A9D6-ECC2-46C6-8939-3ED2740E4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595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F0D3-BA8F-4DE1-92E9-124D8A79146A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4DC4-F20F-4B21-B1D0-CA617088D124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2421-8F72-4547-BD8C-2203B2D182DE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D42-680C-412D-8734-CE37056ADAA8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4E61-5538-4E6A-9F07-6D6C8EC89C6C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4563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6008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20319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43711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63287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509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EDA3-EF90-49AC-A62A-E3148F14F98A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1324301711"/>
              </p:ext>
            </p:extLst>
          </p:nvPr>
        </p:nvGraphicFramePr>
        <p:xfrm>
          <a:off x="1676400" y="6324600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6146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61571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893991711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4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826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03872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28535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86378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67889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86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9574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73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388407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2874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E715-C899-4DA7-B093-C5163A74DCAF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FEDA3-EF90-49AC-A62A-E3148F14F98A}" type="datetime1">
              <a:rPr lang="en-US" smtClean="0"/>
              <a:pPr/>
              <a:t>10/12/2019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858170478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/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1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70134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96246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852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0541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75368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6363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517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37028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983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7158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2110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009E-2022-4599-9372-66EEE9ED26A8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73614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22650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83724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3530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53807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560270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358060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21349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23330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8275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45E7-9B93-4494-B05F-44DDA52F9145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5462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86087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2139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64152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70860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8019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3027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916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077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DCAD-435D-4B9D-AC77-4E8481C4C4D1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51" y="46270"/>
            <a:ext cx="7280596" cy="888749"/>
          </a:xfrm>
        </p:spPr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0436" y="6340022"/>
            <a:ext cx="2057400" cy="365125"/>
          </a:xfrm>
        </p:spPr>
        <p:txBody>
          <a:bodyPr/>
          <a:lstStyle/>
          <a:p>
            <a:fld id="{C4ED29FA-0EC0-4F82-977A-7B223E21A27E}" type="datetime1">
              <a:rPr lang="en-IN" smtClean="0"/>
              <a:pPr/>
              <a:t>12-10-2019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Department of ISE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14800" y="6400800"/>
            <a:ext cx="31242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BMS  Institute of Technology and Mgmt</a:t>
            </a:r>
          </a:p>
        </p:txBody>
      </p:sp>
      <p:pic>
        <p:nvPicPr>
          <p:cNvPr id="10" name="Picture 9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7851" cy="93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SKP\Pictures\DeptLogo.png"/>
          <p:cNvPicPr/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38446" y="22902"/>
            <a:ext cx="905554" cy="91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4989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145F-5A59-4BAB-A4E4-6FD9327CA931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4E36-5401-45B6-B6B4-7CE84885D7BB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E715-C899-4DA7-B093-C5163A74DCAF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7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107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6219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4465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327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Logo 167a1e45069e8f279b09630a9bff0d35e6cba7f016a24651e39a40dc422e9d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6572"/>
            <a:ext cx="1058121" cy="1150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2921" y="829646"/>
            <a:ext cx="762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latin typeface="Lucida Sans" pitchFamily="34" charset="0"/>
              </a:rPr>
              <a:t>BMS</a:t>
            </a:r>
          </a:p>
          <a:p>
            <a:r>
              <a:rPr lang="en-IN" sz="2400" b="1" dirty="0" smtClean="0">
                <a:solidFill>
                  <a:srgbClr val="002060"/>
                </a:solidFill>
                <a:latin typeface="Lucida Sans" pitchFamily="34" charset="0"/>
              </a:rPr>
              <a:t>Institute of Technology and Management</a:t>
            </a:r>
            <a:endParaRPr lang="en-IN" sz="2400" b="1" dirty="0">
              <a:solidFill>
                <a:srgbClr val="002060"/>
              </a:solidFill>
              <a:latin typeface="Lucida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182552" y="2060848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Module – 4</a:t>
            </a:r>
            <a:r>
              <a:rPr lang="en-IN" sz="3200" dirty="0" smtClean="0"/>
              <a:t> </a:t>
            </a:r>
            <a:endParaRPr lang="en-IN" sz="3200" dirty="0"/>
          </a:p>
          <a:p>
            <a:pPr algn="ctr"/>
            <a:r>
              <a:rPr lang="en-IN" sz="3200" dirty="0" smtClean="0"/>
              <a:t>Principle of inclusion and </a:t>
            </a:r>
            <a:r>
              <a:rPr lang="en-IN" sz="3200" smtClean="0"/>
              <a:t>exclusion                              </a:t>
            </a:r>
            <a:r>
              <a:rPr lang="en-IN" sz="3200" smtClean="0"/>
              <a:t>18CS36</a:t>
            </a:r>
            <a:endParaRPr lang="en-IN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7680" y="6197224"/>
            <a:ext cx="73914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D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epartment of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I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nformation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S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cience &amp; 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E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ngineering</a:t>
            </a:r>
            <a:endParaRPr lang="en-IN" sz="24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599"/>
            <a:ext cx="903596" cy="909865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Straight Connector 11"/>
          <p:cNvCxnSpPr/>
          <p:nvPr/>
        </p:nvCxnSpPr>
        <p:spPr>
          <a:xfrm>
            <a:off x="0" y="5943599"/>
            <a:ext cx="91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88024" y="3789040"/>
            <a:ext cx="4203576" cy="2092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By,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Dr.  </a:t>
            </a:r>
            <a:r>
              <a:rPr 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Pushpa</a:t>
            </a: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 S. 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Professor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Dept. of Information Science &amp;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Engg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BMS Institute of Technology &amp; Mgmt. Bengaluru.</a:t>
            </a:r>
          </a:p>
        </p:txBody>
      </p:sp>
    </p:spTree>
    <p:extLst>
      <p:ext uri="{BB962C8B-B14F-4D97-AF65-F5344CB8AC3E}">
        <p14:creationId xmlns="" xmlns:p14="http://schemas.microsoft.com/office/powerpoint/2010/main" val="34257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  <a:ln w="19050">
                <a:solidFill>
                  <a:schemeClr val="tx1"/>
                </a:solidFill>
              </a:ln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How many integer solutions are there to the equation x1 + x2 + x3 + x4 = 25 where 0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 smtClean="0"/>
                  <a:t>xi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 smtClean="0"/>
                  <a:t>10 for all 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 smtClean="0"/>
                  <a:t>i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dirty="0" smtClean="0">
                        <a:latin typeface="Cambria Math"/>
                        <a:ea typeface="Cambria Math"/>
                      </a:rPr>
                      <m:t>4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C1: solutions where x1 is at least 11.</a:t>
                </a:r>
              </a:p>
              <a:p>
                <a:pPr marL="0" indent="0">
                  <a:buNone/>
                </a:pPr>
                <a:r>
                  <a:rPr lang="en-IN" dirty="0" smtClean="0"/>
                  <a:t>C2: </a:t>
                </a:r>
                <a:r>
                  <a:rPr lang="en-IN" dirty="0"/>
                  <a:t>solutions where </a:t>
                </a:r>
                <a:r>
                  <a:rPr lang="en-IN" dirty="0" smtClean="0"/>
                  <a:t>x2 </a:t>
                </a:r>
                <a:r>
                  <a:rPr lang="en-IN" dirty="0"/>
                  <a:t>is at least </a:t>
                </a:r>
                <a:r>
                  <a:rPr lang="en-IN" dirty="0" smtClean="0"/>
                  <a:t>11</a:t>
                </a:r>
              </a:p>
              <a:p>
                <a:pPr marL="0" indent="0">
                  <a:buNone/>
                </a:pPr>
                <a:r>
                  <a:rPr lang="en-IN" dirty="0" smtClean="0"/>
                  <a:t>C3: </a:t>
                </a:r>
                <a:r>
                  <a:rPr lang="en-IN" dirty="0"/>
                  <a:t>solutions where </a:t>
                </a:r>
                <a:r>
                  <a:rPr lang="en-IN" dirty="0" smtClean="0"/>
                  <a:t>x3 </a:t>
                </a:r>
                <a:r>
                  <a:rPr lang="en-IN" dirty="0"/>
                  <a:t>is at least </a:t>
                </a:r>
                <a:r>
                  <a:rPr lang="en-IN" dirty="0" smtClean="0"/>
                  <a:t>11</a:t>
                </a:r>
              </a:p>
              <a:p>
                <a:pPr marL="0" indent="0">
                  <a:buNone/>
                </a:pPr>
                <a:r>
                  <a:rPr lang="en-IN" dirty="0" smtClean="0"/>
                  <a:t>C4: </a:t>
                </a:r>
                <a:r>
                  <a:rPr lang="en-IN" dirty="0"/>
                  <a:t>solutions where </a:t>
                </a:r>
                <a:r>
                  <a:rPr lang="en-IN" dirty="0" smtClean="0"/>
                  <a:t>x4 </a:t>
                </a:r>
                <a:r>
                  <a:rPr lang="en-IN" dirty="0"/>
                  <a:t>is at least </a:t>
                </a:r>
                <a:r>
                  <a:rPr lang="en-IN" dirty="0" smtClean="0"/>
                  <a:t>11</a:t>
                </a:r>
              </a:p>
              <a:p>
                <a:pPr marL="0" indent="0">
                  <a:buNone/>
                </a:pPr>
                <a:r>
                  <a:rPr lang="en-IN" dirty="0" smtClean="0"/>
                  <a:t>[note: we want to look at what we don’t want. Hence we want to calculate N(C1 C2 C3 C4 )]</a:t>
                </a:r>
              </a:p>
              <a:p>
                <a:pPr marL="0" indent="0">
                  <a:buNone/>
                </a:pPr>
                <a:r>
                  <a:rPr lang="en-IN" dirty="0" smtClean="0"/>
                  <a:t>Given : </a:t>
                </a:r>
                <a:r>
                  <a:rPr lang="en-IN" dirty="0"/>
                  <a:t>x1 + x2 + x3 + x4 = 25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n</a:t>
                </a:r>
                <a:r>
                  <a:rPr lang="en-IN" dirty="0" smtClean="0"/>
                  <a:t>= 4, r = 25</a:t>
                </a:r>
              </a:p>
              <a:p>
                <a:pPr marL="0" indent="0">
                  <a:buNone/>
                </a:pPr>
                <a:r>
                  <a:rPr lang="en-IN" dirty="0" smtClean="0"/>
                  <a:t>Total possible solutions is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28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/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3" t="-2013" r="-11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835696" y="3861048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95736" y="3871562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05229" y="3871562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87824" y="3871562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705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  <a:ln w="19050">
                <a:solidFill>
                  <a:schemeClr val="tx1"/>
                </a:solidFill>
              </a:ln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Given : </a:t>
                </a:r>
                <a:r>
                  <a:rPr lang="en-IN" dirty="0"/>
                  <a:t>x1 + x2 + x3 + x4 = </a:t>
                </a:r>
                <a:r>
                  <a:rPr lang="en-IN" dirty="0" smtClean="0"/>
                  <a:t>25 ; x1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11, x2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0, x3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0, x4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Removing 11 units from 25, 25-11 = 14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/>
                  <a:t> x1 + x2 + x3 + x4 = </a:t>
                </a:r>
                <a:r>
                  <a:rPr lang="en-IN" dirty="0" smtClean="0"/>
                  <a:t>14 </a:t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/>
                  <a:t>N(C1)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14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17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17!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14!∗3!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n</a:t>
                </a:r>
                <a:r>
                  <a:rPr lang="en-IN" dirty="0" smtClean="0"/>
                  <a:t>= 4, r = 14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N(C2)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4+14−1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17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17!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14!∗3!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N(C3)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4+14−1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17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17!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14!∗3!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N(C4)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4+14−1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17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17!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14!∗3!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Total possible solutions is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28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/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3" t="-2013" b="-13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06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  <a:ln w="19050">
                <a:solidFill>
                  <a:schemeClr val="tx1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Given : </a:t>
                </a:r>
                <a:r>
                  <a:rPr lang="en-IN" dirty="0"/>
                  <a:t>x1 + x2 + x3 + x4 = </a:t>
                </a:r>
                <a:r>
                  <a:rPr lang="en-IN" dirty="0" smtClean="0"/>
                  <a:t>25 ; x1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11, x2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>
                    <a:ea typeface="Cambria Math"/>
                  </a:rPr>
                  <a:t>11</a:t>
                </a:r>
                <a:r>
                  <a:rPr lang="en-IN" dirty="0" smtClean="0">
                    <a:ea typeface="Cambria Math"/>
                  </a:rPr>
                  <a:t>, x3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0, x4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Removing 11 units from 25, 25-11 = 14 – 11 = 3;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/>
                  <a:t> x1 + x2 + x3 + x4 = 3</a:t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/>
                  <a:t>N(C1C2)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n</a:t>
                </a:r>
                <a:r>
                  <a:rPr lang="en-IN" dirty="0" smtClean="0"/>
                  <a:t>= 4, r = 3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N(C2C3)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4+3−1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N(C3C4)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4+3−1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N(C1C3)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4+3−1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N(C1C4)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4+3−1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N(C2C4</a:t>
                </a:r>
                <a:r>
                  <a:rPr lang="en-IN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𝑛</m:t>
                            </m:r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  <m:r>
                              <a:rPr lang="en-IN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4+3−1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6!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3!∗3!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5" t="-17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28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  <a:ln w="19050">
                <a:solidFill>
                  <a:schemeClr val="tx1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Given : </a:t>
                </a:r>
                <a:r>
                  <a:rPr lang="en-IN" dirty="0"/>
                  <a:t>x1 + x2 + x3 + x4 = </a:t>
                </a:r>
                <a:r>
                  <a:rPr lang="en-IN" dirty="0" smtClean="0"/>
                  <a:t>25 ; x1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11, x2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>
                    <a:ea typeface="Cambria Math"/>
                  </a:rPr>
                  <a:t>11</a:t>
                </a:r>
                <a:r>
                  <a:rPr lang="en-IN" dirty="0" smtClean="0">
                    <a:ea typeface="Cambria Math"/>
                  </a:rPr>
                  <a:t>, x3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11, x4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IN" dirty="0" smtClean="0">
                    <a:ea typeface="Cambria Math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Removing 11 units from 25, 25-11 = 14 – 11 = 3 -11 = negative value; Hence not possible.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 smtClean="0"/>
                  <a:t>N(C1C2 C3)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 smtClean="0"/>
                  <a:t>N(Ci Cj </a:t>
                </a:r>
                <a:r>
                  <a:rPr lang="en-IN" dirty="0" err="1" smtClean="0"/>
                  <a:t>Ck</a:t>
                </a:r>
                <a:r>
                  <a:rPr lang="en-IN" dirty="0" smtClean="0"/>
                  <a:t>) </a:t>
                </a:r>
                <a:r>
                  <a:rPr lang="en-IN" dirty="0"/>
                  <a:t>= </a:t>
                </a:r>
                <a:r>
                  <a:rPr lang="en-IN" dirty="0" smtClean="0"/>
                  <a:t>0  for 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 smtClean="0"/>
                  <a:t/>
                </a:r>
                <a:r>
                  <a:rPr lang="en-IN" dirty="0"/>
                  <a:t>i</a:t>
                </a:r>
                <a:r>
                  <a:rPr lang="en-IN" dirty="0" smtClean="0"/>
                  <a:t>, j, k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 smtClean="0"/>
                  <a:t> 4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Similarly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/>
                  <a:t>N(C1C2 </a:t>
                </a:r>
                <a:r>
                  <a:rPr lang="en-IN" dirty="0" smtClean="0"/>
                  <a:t>C3 C4) </a:t>
                </a:r>
                <a:r>
                  <a:rPr lang="en-IN" dirty="0"/>
                  <a:t>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/>
                  <a:t>N(Ci </a:t>
                </a:r>
                <a:r>
                  <a:rPr lang="en-IN" dirty="0" err="1"/>
                  <a:t>Cj</a:t>
                </a:r>
                <a:r>
                  <a:rPr lang="en-IN" dirty="0"/>
                  <a:t/>
                </a:r>
                <a:r>
                  <a:rPr lang="en-IN" dirty="0" err="1" smtClean="0"/>
                  <a:t>Ck</a:t>
                </a:r>
                <a:r>
                  <a:rPr lang="en-IN" dirty="0" smtClean="0"/>
                  <a:t/>
                </a:r>
                <a:r>
                  <a:rPr lang="en-IN" dirty="0" err="1" smtClean="0"/>
                  <a:t>Cl</a:t>
                </a:r>
                <a:r>
                  <a:rPr lang="en-IN" dirty="0" smtClean="0"/>
                  <a:t>) </a:t>
                </a:r>
                <a:r>
                  <a:rPr lang="en-IN" dirty="0"/>
                  <a:t>= 0  for 1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/>
                  <a:t> i, j, </a:t>
                </a:r>
                <a:r>
                  <a:rPr lang="en-IN" dirty="0" smtClean="0"/>
                  <a:t>k, 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4</a:t>
                </a:r>
              </a:p>
              <a:p>
                <a:pPr marL="0" indent="0">
                  <a:buNone/>
                </a:pPr>
                <a:r>
                  <a:rPr lang="en-IN" dirty="0"/>
                  <a:t>N(C1 C2 C3 C4 </a:t>
                </a:r>
                <a:r>
                  <a:rPr lang="en-IN" dirty="0" smtClean="0"/>
                  <a:t>)] = </a:t>
                </a:r>
                <a:r>
                  <a:rPr lang="en-IN" dirty="0"/>
                  <a:t>N –[N(C1) + N(C2)  + N(C3)+ </a:t>
                </a:r>
                <a:r>
                  <a:rPr lang="en-IN" dirty="0" smtClean="0"/>
                  <a:t>N(C4)] </a:t>
                </a:r>
                <a:r>
                  <a:rPr lang="en-IN" dirty="0"/>
                  <a:t>+ [N(C1C2) +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                 N(C2C3</a:t>
                </a:r>
                <a:r>
                  <a:rPr lang="en-IN" dirty="0"/>
                  <a:t>) + </a:t>
                </a:r>
                <a:r>
                  <a:rPr lang="en-IN" dirty="0" smtClean="0"/>
                  <a:t>N(C3C4)+ N(C1C3)+</a:t>
                </a:r>
                <a:r>
                  <a:rPr lang="en-IN" dirty="0"/>
                  <a:t/>
                </a:r>
                <a:r>
                  <a:rPr lang="en-IN" dirty="0" smtClean="0"/>
                  <a:t>N(C1C4)+</a:t>
                </a:r>
                <a:r>
                  <a:rPr lang="en-IN" dirty="0"/>
                  <a:t/>
                </a:r>
                <a:r>
                  <a:rPr lang="en-IN" dirty="0" smtClean="0"/>
                  <a:t>N(C2C4)]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N(C1 C2 C3 C4 </a:t>
                </a:r>
                <a:r>
                  <a:rPr lang="en-IN" dirty="0" smtClean="0"/>
                  <a:t>)]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28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-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IN" dirty="0"/>
                          <m:t>4 ∗ 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14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IN" b="0" i="0" smtClean="0">
                            <a:latin typeface="Cambria Math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IN" dirty="0"/>
                          <m:t> ∗ 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IN" dirty="0"/>
                  <a:t/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            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28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25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14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IN" dirty="0"/>
                          <m:t>∗ 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3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= 676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5" t="-17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27584" y="5085184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57203" y="5085184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58360" y="5094344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63688" y="5097109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7584" y="4293096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57203" y="4293096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39652" y="4302224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58772" y="4302224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586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Determine the number of positive integers ‘n’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r>
                  <a:rPr lang="en-IN" b="0" dirty="0" smtClean="0">
                    <a:ea typeface="Cambria Math"/>
                  </a:rPr>
                  <a:t> not divisible by 2, 3 or 5</a:t>
                </a:r>
              </a:p>
              <a:p>
                <a:pPr marL="0" indent="0">
                  <a:buNone/>
                </a:pPr>
                <a:r>
                  <a:rPr lang="en-IN" dirty="0" err="1" smtClean="0">
                    <a:ea typeface="Cambria Math"/>
                  </a:rPr>
                  <a:t>Soln</a:t>
                </a:r>
                <a:r>
                  <a:rPr lang="en-IN" dirty="0" smtClean="0">
                    <a:ea typeface="Cambria Math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IN" b="0" dirty="0" smtClean="0">
                    <a:ea typeface="Cambria Math"/>
                  </a:rPr>
                  <a:t>C1 : n is divisible by 2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C2 : n is divisible by 3</a:t>
                </a:r>
              </a:p>
              <a:p>
                <a:pPr marL="0" indent="0">
                  <a:buNone/>
                </a:pPr>
                <a:r>
                  <a:rPr lang="en-IN" b="0" dirty="0" smtClean="0">
                    <a:ea typeface="Cambria Math"/>
                  </a:rPr>
                  <a:t>C3 : n is divisible by 5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N(C1C2C3)= N – N(C1) –N(C2) –N (C3) + N(C1C2)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           + N(C1C3) + N(C2C3) – N(C1C2C3)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= 100 -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>
                    <a:ea typeface="Cambria Math"/>
                  </a:rPr>
                  <a:t> -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 ∗3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+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∗5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>
                    <a:ea typeface="Cambria Math"/>
                  </a:rPr>
                  <a:t>+</a:t>
                </a:r>
                <a:r>
                  <a:rPr lang="en-IN" dirty="0">
                    <a:ea typeface="Cambria Math"/>
                  </a:rPr>
                  <a:t/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3∗5</m:t>
                            </m:r>
                          </m:den>
                        </m:f>
                      </m:e>
                    </m:d>
                    <m:r>
                      <a:rPr lang="en-IN" b="0" i="0" smtClean="0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100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∗3∗5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/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=100 -50 -33 -20 +16+10+6 -3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= 100 -103 +32 – 3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= 132 -106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= 26</a:t>
                </a:r>
              </a:p>
              <a:p>
                <a:pPr marL="0" indent="0">
                  <a:buNone/>
                </a:pPr>
                <a:endParaRPr lang="en-IN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  <a:blipFill rotWithShape="1">
                <a:blip r:embed="rId2"/>
                <a:stretch>
                  <a:fillRect l="-716"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27584" y="314096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24000" y="314096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3648" y="314096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75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712968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How many arrangements does DISCRETEMATHROCKS have no consecutive pairs ? </a:t>
                </a:r>
              </a:p>
              <a:p>
                <a:pPr marL="0" indent="0">
                  <a:buNone/>
                </a:pPr>
                <a:r>
                  <a:rPr lang="en-IN" b="0" dirty="0" smtClean="0">
                    <a:ea typeface="Cambria Math"/>
                  </a:rPr>
                  <a:t>C1:SS  together, C2: CC together, C3: RR together, C4: EE together, C5: TT together</a:t>
                </a:r>
              </a:p>
              <a:p>
                <a:pPr marL="0" indent="0">
                  <a:buNone/>
                </a:pPr>
                <a:r>
                  <a:rPr lang="en-IN" dirty="0" err="1" smtClean="0">
                    <a:ea typeface="Cambria Math"/>
                  </a:rPr>
                  <a:t>Soln</a:t>
                </a:r>
                <a:r>
                  <a:rPr lang="en-IN" dirty="0" smtClean="0">
                    <a:ea typeface="Cambria Math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  N(C1C2C3C4C5)= S0 – S1 +S2-S3+S4-S5   ------------------(1)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S0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0" i="1" baseline="30000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b="0" i="1" baseline="-25000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17!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!2!2!2!2!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S1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i="1" baseline="3000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16!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!2!2!2!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S2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i="1" baseline="3000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15!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  <a:ea typeface="Cambria Math"/>
                              </a:rPr>
                              <m:t>!2!2!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IN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712968" cy="4525963"/>
              </a:xfrm>
              <a:blipFill rotWithShape="1">
                <a:blip r:embed="rId2"/>
                <a:stretch>
                  <a:fillRect l="-1259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07976" y="350100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01746" y="3505239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28056" y="3505239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96480" y="3505239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9752" y="350754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7602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S3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i="1" baseline="3000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14!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2!2!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S4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i="1" baseline="3000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4</m:t>
                        </m:r>
                      </m:e>
                    </m:d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13!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2!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ea typeface="Cambria Math"/>
                  </a:rPr>
                  <a:t/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S5 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i="1" baseline="3000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d>
                    <m:r>
                      <a:rPr lang="en-IN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dirty="0">
                    <a:ea typeface="Cambria Math"/>
                  </a:rPr>
                  <a:t>[12!]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Substitute in (1).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981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/>
              <a:t>In how many ways can the 26 letters of the English alphabet be permuted so that none of the patterns CAR, DOG, PUN or BYTE occurs?</a:t>
            </a:r>
          </a:p>
          <a:p>
            <a:pPr marL="0" indent="0">
              <a:buNone/>
            </a:pPr>
            <a:r>
              <a:rPr lang="en-IN" dirty="0" err="1" smtClean="0"/>
              <a:t>Soln</a:t>
            </a:r>
            <a:r>
              <a:rPr lang="en-IN" dirty="0" smtClean="0"/>
              <a:t>: </a:t>
            </a:r>
          </a:p>
          <a:p>
            <a:pPr marL="0" indent="0">
              <a:buNone/>
            </a:pPr>
            <a:r>
              <a:rPr lang="en-IN" dirty="0" smtClean="0"/>
              <a:t>Let N : Set of all permutation of the 26 letters = 26!</a:t>
            </a:r>
          </a:p>
          <a:p>
            <a:pPr marL="0" indent="0">
              <a:buNone/>
            </a:pPr>
            <a:r>
              <a:rPr lang="en-IN" dirty="0" smtClean="0"/>
              <a:t>Let N(C1): But the set of all </a:t>
            </a:r>
            <a:r>
              <a:rPr lang="en-IN" dirty="0"/>
              <a:t>p</a:t>
            </a:r>
            <a:r>
              <a:rPr lang="en-IN" dirty="0" smtClean="0"/>
              <a:t>ermutations in which CAR appear.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N(C1) : [26 – 3 + 1]! = 24!</a:t>
            </a:r>
          </a:p>
          <a:p>
            <a:pPr marL="0" indent="0">
              <a:buNone/>
            </a:pPr>
            <a:r>
              <a:rPr lang="en-IN" dirty="0" smtClean="0"/>
              <a:t>      N(C2) : [</a:t>
            </a:r>
            <a:r>
              <a:rPr lang="en-IN" dirty="0"/>
              <a:t>26 – 3 + 1]! = 24</a:t>
            </a:r>
            <a:r>
              <a:rPr lang="en-IN" dirty="0" smtClean="0"/>
              <a:t>! { DOG – 3 char}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N(C3) </a:t>
            </a:r>
            <a:r>
              <a:rPr lang="en-IN" dirty="0"/>
              <a:t>: [26 – 3 + 1]! = 24! { </a:t>
            </a:r>
            <a:r>
              <a:rPr lang="en-IN" dirty="0" smtClean="0"/>
              <a:t>PUN </a:t>
            </a:r>
            <a:r>
              <a:rPr lang="en-IN" dirty="0"/>
              <a:t>– 3 char</a:t>
            </a:r>
            <a:r>
              <a:rPr lang="en-IN" dirty="0" smtClean="0"/>
              <a:t>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N(C4) </a:t>
            </a:r>
            <a:r>
              <a:rPr lang="en-IN" dirty="0"/>
              <a:t>: [26 – </a:t>
            </a:r>
            <a:r>
              <a:rPr lang="en-IN" dirty="0" smtClean="0"/>
              <a:t>4 </a:t>
            </a:r>
            <a:r>
              <a:rPr lang="en-IN" dirty="0"/>
              <a:t>+ 1]! = </a:t>
            </a:r>
            <a:r>
              <a:rPr lang="en-IN" dirty="0" smtClean="0"/>
              <a:t>23! </a:t>
            </a:r>
            <a:r>
              <a:rPr lang="en-IN" dirty="0"/>
              <a:t>{ </a:t>
            </a:r>
            <a:r>
              <a:rPr lang="en-IN" dirty="0" smtClean="0"/>
              <a:t>BYTE </a:t>
            </a:r>
            <a:r>
              <a:rPr lang="en-IN" dirty="0"/>
              <a:t>– </a:t>
            </a:r>
            <a:r>
              <a:rPr lang="en-IN" dirty="0" smtClean="0"/>
              <a:t>4 </a:t>
            </a:r>
            <a:r>
              <a:rPr lang="en-IN" dirty="0"/>
              <a:t>char</a:t>
            </a:r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061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N(C1C2</a:t>
            </a:r>
            <a:r>
              <a:rPr lang="en-IN" dirty="0"/>
              <a:t>) : [26 -3-3+1+1]! = 22!</a:t>
            </a:r>
          </a:p>
          <a:p>
            <a:pPr marL="0" indent="0">
              <a:buNone/>
            </a:pPr>
            <a:r>
              <a:rPr lang="en-IN" dirty="0" smtClean="0"/>
              <a:t>N(C2C3) </a:t>
            </a:r>
            <a:r>
              <a:rPr lang="en-IN" dirty="0"/>
              <a:t>: [26 -3-3+1+1]! = 22!</a:t>
            </a:r>
          </a:p>
          <a:p>
            <a:pPr marL="0" indent="0">
              <a:buNone/>
            </a:pPr>
            <a:r>
              <a:rPr lang="en-IN" dirty="0" smtClean="0"/>
              <a:t>N(C1C3</a:t>
            </a:r>
            <a:r>
              <a:rPr lang="en-IN" dirty="0"/>
              <a:t>) : [26 -3-3+1+1]! = 22!</a:t>
            </a:r>
          </a:p>
          <a:p>
            <a:pPr marL="0" indent="0">
              <a:buNone/>
            </a:pPr>
            <a:r>
              <a:rPr lang="en-IN" dirty="0" smtClean="0"/>
              <a:t>N(C1C4) </a:t>
            </a:r>
            <a:r>
              <a:rPr lang="en-IN" dirty="0"/>
              <a:t>: [26 -</a:t>
            </a:r>
            <a:r>
              <a:rPr lang="en-IN" dirty="0" smtClean="0"/>
              <a:t>3-4+1+1</a:t>
            </a:r>
            <a:r>
              <a:rPr lang="en-IN" dirty="0"/>
              <a:t>]! = </a:t>
            </a:r>
            <a:r>
              <a:rPr lang="en-IN" dirty="0" smtClean="0"/>
              <a:t>21! = N(C2C4) = N(C3C4)</a:t>
            </a:r>
          </a:p>
          <a:p>
            <a:pPr marL="0" indent="0">
              <a:buNone/>
            </a:pPr>
            <a:r>
              <a:rPr lang="en-IN" dirty="0" smtClean="0"/>
              <a:t>N(C1C2C3) : [26-3-3-3+1+1+1]! = 20!</a:t>
            </a:r>
          </a:p>
          <a:p>
            <a:pPr marL="0" indent="0">
              <a:buNone/>
            </a:pPr>
            <a:r>
              <a:rPr lang="en-IN" dirty="0" smtClean="0"/>
              <a:t>N(C1C2C4) </a:t>
            </a:r>
            <a:r>
              <a:rPr lang="en-IN" dirty="0"/>
              <a:t>: [</a:t>
            </a:r>
            <a:r>
              <a:rPr lang="en-IN" dirty="0" smtClean="0"/>
              <a:t>26-3-3-4+1+1+1</a:t>
            </a:r>
            <a:r>
              <a:rPr lang="en-IN" dirty="0"/>
              <a:t>]! = </a:t>
            </a:r>
            <a:r>
              <a:rPr lang="en-IN" dirty="0" smtClean="0"/>
              <a:t>19!</a:t>
            </a:r>
          </a:p>
          <a:p>
            <a:pPr marL="0" indent="0">
              <a:buNone/>
            </a:pPr>
            <a:r>
              <a:rPr lang="en-IN" dirty="0" smtClean="0"/>
              <a:t>N(C2C3C4) </a:t>
            </a:r>
            <a:r>
              <a:rPr lang="en-IN" dirty="0"/>
              <a:t>: [</a:t>
            </a:r>
            <a:r>
              <a:rPr lang="en-IN" dirty="0" smtClean="0"/>
              <a:t>26-3-3-4+1+1+1</a:t>
            </a:r>
            <a:r>
              <a:rPr lang="en-IN" dirty="0"/>
              <a:t>]! = </a:t>
            </a:r>
            <a:r>
              <a:rPr lang="en-IN" dirty="0" smtClean="0"/>
              <a:t>19!</a:t>
            </a:r>
          </a:p>
          <a:p>
            <a:pPr marL="0" indent="0">
              <a:buNone/>
            </a:pPr>
            <a:r>
              <a:rPr lang="en-IN" dirty="0" smtClean="0"/>
              <a:t>N(C1C3C4) </a:t>
            </a:r>
            <a:r>
              <a:rPr lang="en-IN" dirty="0"/>
              <a:t>: [</a:t>
            </a:r>
            <a:r>
              <a:rPr lang="en-IN" dirty="0" smtClean="0"/>
              <a:t>26-3-3-4+1+1+1</a:t>
            </a:r>
            <a:r>
              <a:rPr lang="en-IN" dirty="0"/>
              <a:t>]! = </a:t>
            </a:r>
            <a:r>
              <a:rPr lang="en-IN" dirty="0" smtClean="0"/>
              <a:t>19!</a:t>
            </a:r>
          </a:p>
          <a:p>
            <a:pPr marL="0" indent="0">
              <a:buNone/>
            </a:pPr>
            <a:r>
              <a:rPr lang="en-IN" dirty="0" smtClean="0"/>
              <a:t>N(C1C2C3C4) </a:t>
            </a:r>
            <a:r>
              <a:rPr lang="en-IN" dirty="0"/>
              <a:t>: [</a:t>
            </a:r>
            <a:r>
              <a:rPr lang="en-IN" dirty="0" smtClean="0"/>
              <a:t>26-3-3-3-4+1+1+1+1]! </a:t>
            </a:r>
            <a:r>
              <a:rPr lang="en-IN" dirty="0"/>
              <a:t>= </a:t>
            </a:r>
            <a:r>
              <a:rPr lang="en-IN" dirty="0" smtClean="0"/>
              <a:t>17!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24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N(C1C2C3C4) = 26! - [3 * 24! + 23!]+[3 * 22! + 3 *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21!] – [ 20! + 3 * 19!] + 17!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700808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51992" y="1700808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75656" y="1706743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7704" y="1706743"/>
            <a:ext cx="2880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0887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7BDD29-2005-4793-861A-6E2D5D1E5418}" type="slidenum">
              <a:rPr lang="en-CA"/>
              <a:pPr/>
              <a:t>2</a:t>
            </a:fld>
            <a:endParaRPr lang="en-CA"/>
          </a:p>
        </p:txBody>
      </p:sp>
      <p:sp>
        <p:nvSpPr>
          <p:cNvPr id="4884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IN" sz="3600" dirty="0"/>
              <a:t>Principle of Inclusion-Exclusion</a:t>
            </a:r>
            <a:endParaRPr lang="en-CA" sz="4000" dirty="0" smtClean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88451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1412776"/>
                <a:ext cx="8295456" cy="4968552"/>
              </a:xfrm>
            </p:spPr>
            <p:txBody>
              <a:bodyPr>
                <a:normAutofit fontScale="92500" lnSpcReduction="20000"/>
              </a:bodyPr>
              <a:lstStyle/>
              <a:p>
                <a:pPr marL="630238" lvl="1" indent="-230188">
                  <a:buNone/>
                  <a:defRPr/>
                </a:pPr>
                <a:r>
                  <a:rPr lang="en-IN" sz="2400" dirty="0" smtClean="0"/>
                  <a:t>Let </a:t>
                </a:r>
                <a:r>
                  <a:rPr lang="en-IN" sz="2400" dirty="0"/>
                  <a:t>A and B be finite sets We can easily argue that : | A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sz="2400" dirty="0"/>
                  <a:t>B | = |A| + |B| – | A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B </a:t>
                </a:r>
                <a:r>
                  <a:rPr lang="en-IN" sz="2400" dirty="0" smtClean="0"/>
                  <a:t>|</a:t>
                </a:r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r>
                  <a:rPr lang="en-IN" sz="2400" dirty="0" smtClean="0">
                    <a:solidFill>
                      <a:sysClr val="windowText" lastClr="000000"/>
                    </a:solidFill>
                  </a:rPr>
                  <a:t/>
                </a:r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endParaRPr lang="en-IN" sz="2400" dirty="0"/>
              </a:p>
              <a:p>
                <a:pPr marL="630238" lvl="1" indent="-230188">
                  <a:buNone/>
                  <a:defRPr/>
                </a:pPr>
                <a:endParaRPr lang="en-IN" sz="2400" dirty="0"/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endParaRPr lang="en-IN" sz="2400" dirty="0"/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endParaRPr lang="en-IN" sz="2400" dirty="0" smtClean="0"/>
              </a:p>
              <a:p>
                <a:pPr marL="630238" lvl="1" indent="-230188">
                  <a:buNone/>
                  <a:defRPr/>
                </a:pPr>
                <a:r>
                  <a:rPr lang="en-IN" sz="2400" dirty="0" smtClean="0"/>
                  <a:t>We </a:t>
                </a:r>
                <a:r>
                  <a:rPr lang="en-IN" sz="2400" dirty="0"/>
                  <a:t>can generalize the above for the case of three finite sets A, B, and C : | A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sz="2400" dirty="0"/>
                  <a:t>B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  <a:ea typeface="Cambria Math"/>
                      </a:rPr>
                      <m:t>∪ </m:t>
                    </m:r>
                  </m:oMath>
                </a14:m>
                <a:r>
                  <a:rPr lang="en-IN" sz="2400" dirty="0" smtClean="0"/>
                  <a:t>C </a:t>
                </a:r>
                <a:r>
                  <a:rPr lang="en-IN" sz="2400" dirty="0"/>
                  <a:t>| = |A| + |B| + |C| – |A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B| – |A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C| – |B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C| + |A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B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400" dirty="0"/>
                  <a:t> C</a:t>
                </a:r>
                <a:r>
                  <a:rPr lang="en-IN" sz="2400" dirty="0" smtClean="0"/>
                  <a:t>|</a:t>
                </a:r>
              </a:p>
              <a:p>
                <a:pPr marL="630238" lvl="1" indent="-230188">
                  <a:buNone/>
                  <a:defRPr/>
                </a:pPr>
                <a:endParaRPr lang="en-US" sz="2400" dirty="0" smtClean="0">
                  <a:solidFill>
                    <a:srgbClr val="FF3300"/>
                  </a:solidFill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488451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1412776"/>
                <a:ext cx="8295456" cy="4968552"/>
              </a:xfrm>
              <a:blipFill rotWithShape="1">
                <a:blip r:embed="rId2"/>
                <a:stretch>
                  <a:fillRect t="-1963" r="-1249" b="-2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772816"/>
            <a:ext cx="3744415" cy="181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48340"/>
            <a:ext cx="3744415" cy="183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834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uiExpand="1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Problems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514350" indent="-514350" algn="just">
                  <a:buAutoNum type="arabicPeriod"/>
                </a:pPr>
                <a:r>
                  <a:rPr lang="en-IN" dirty="0" smtClean="0"/>
                  <a:t>How many ways can the letters in the word </a:t>
                </a:r>
              </a:p>
              <a:p>
                <a:pPr marL="0" indent="0" algn="just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ARRANGEMENT be arranged so that there are exactly two   </a:t>
                </a:r>
              </a:p>
              <a:p>
                <a:pPr marL="0" indent="0" algn="just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pairs of consecutive letters.</a:t>
                </a:r>
              </a:p>
              <a:p>
                <a:pPr marL="514350" indent="-514350" algn="just">
                  <a:buAutoNum type="arabicPeriod" startAt="2"/>
                </a:pPr>
                <a:r>
                  <a:rPr lang="en-IN" dirty="0" smtClean="0"/>
                  <a:t>How many ways can we arrange 15 flowers on 5 shelves where each shelf has at least one, but no more than 4 plants?</a:t>
                </a:r>
              </a:p>
              <a:p>
                <a:pPr marL="514350" indent="-514350" algn="just">
                  <a:buAutoNum type="arabicPeriod" startAt="2"/>
                </a:pPr>
                <a:r>
                  <a:rPr lang="en-IN" dirty="0" smtClean="0"/>
                  <a:t>How many integers 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IN" dirty="0" smtClean="0"/>
                  <a:t>75 are not divisible by 3, 5, or 7?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4.     Assume there are 60 houses in a small town. Most of them have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pet in their house. 25 houses have Dogs, 20 houses own Cats and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10 houses own both Dog and Cat. Find how many do not own any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pet.</a:t>
                </a:r>
                <a:endParaRPr lang="en-IN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2426" r="-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4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</a:p>
          <a:p>
            <a:pPr marL="0" indent="0">
              <a:buNone/>
            </a:pPr>
            <a:endParaRPr lang="en-IN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26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4129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In fact, the above can be further generalized for union of a collection of finite sets :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| </a:t>
                </a:r>
                <a:r>
                  <a:rPr lang="en-IN" dirty="0"/>
                  <a:t>A1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 smtClean="0"/>
                  <a:t/>
                </a:r>
                <a:r>
                  <a:rPr lang="en-IN" dirty="0"/>
                  <a:t>A2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/>
                  <a:t> …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/>
                  <a:t/>
                </a:r>
                <a:r>
                  <a:rPr lang="en-IN" dirty="0" err="1"/>
                  <a:t>Ak</a:t>
                </a:r>
                <a:r>
                  <a:rPr lang="en-IN" dirty="0"/>
                  <a:t> | =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|</a:t>
                </a:r>
                <a:r>
                  <a:rPr lang="en-IN" dirty="0"/>
                  <a:t>A1 | + |A2 | + … + |</a:t>
                </a:r>
                <a:r>
                  <a:rPr lang="en-IN" dirty="0" err="1"/>
                  <a:t>Ak</a:t>
                </a:r>
                <a:r>
                  <a:rPr lang="en-IN" dirty="0"/>
                  <a:t> | – |A1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A2 | – |A1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A3 | – … – |</a:t>
                </a:r>
                <a:r>
                  <a:rPr lang="en-IN" dirty="0" err="1"/>
                  <a:t>Ak</a:t>
                </a:r>
                <a:r>
                  <a:rPr lang="en-IN" dirty="0"/>
                  <a:t>–1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/>
                </a:r>
                <a:r>
                  <a:rPr lang="en-IN" dirty="0" err="1"/>
                  <a:t>Ak</a:t>
                </a:r>
                <a:r>
                  <a:rPr lang="en-IN" dirty="0"/>
                  <a:t> | + |A1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A2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A3 | + … + |</a:t>
                </a:r>
                <a:r>
                  <a:rPr lang="en-IN" dirty="0" err="1"/>
                  <a:t>Ak</a:t>
                </a:r>
                <a:r>
                  <a:rPr lang="en-IN" dirty="0"/>
                  <a:t>–2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/>
                </a:r>
                <a:r>
                  <a:rPr lang="en-IN" dirty="0" err="1"/>
                  <a:t>Ak</a:t>
                </a:r>
                <a:r>
                  <a:rPr lang="en-IN" dirty="0"/>
                  <a:t>–1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/>
                </a:r>
                <a:r>
                  <a:rPr lang="en-IN" dirty="0" err="1"/>
                  <a:t>Ak</a:t>
                </a:r>
                <a:r>
                  <a:rPr lang="en-IN" dirty="0"/>
                  <a:t> | + … + (–1)</a:t>
                </a:r>
                <a:r>
                  <a:rPr lang="en-IN" baseline="30000" dirty="0"/>
                  <a:t>k</a:t>
                </a:r>
                <a:r>
                  <a:rPr lang="en-IN" dirty="0"/>
                  <a:t>–1 |A1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A2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> …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/>
                  <a:t/>
                </a:r>
                <a:r>
                  <a:rPr lang="en-IN" dirty="0" err="1"/>
                  <a:t>Ak</a:t>
                </a:r>
                <a:r>
                  <a:rPr lang="en-IN" dirty="0"/>
                  <a:t> |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412976"/>
              </a:xfrm>
              <a:blipFill rotWithShape="1">
                <a:blip r:embed="rId2"/>
                <a:stretch>
                  <a:fillRect l="-1852" t="-3757" r="-2519" b="-44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7854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Let C1 and C2 be conditions</a:t>
            </a:r>
          </a:p>
          <a:p>
            <a:pPr marL="0" indent="0">
              <a:buNone/>
            </a:pPr>
            <a:r>
              <a:rPr lang="en-IN" dirty="0" smtClean="0"/>
              <a:t>N(C1) = # of elements satisfying C1</a:t>
            </a:r>
          </a:p>
          <a:p>
            <a:pPr marL="0" indent="0">
              <a:buNone/>
            </a:pPr>
            <a:r>
              <a:rPr lang="en-IN" dirty="0" smtClean="0"/>
              <a:t>N(C2) = # of elements satisfying C2</a:t>
            </a:r>
          </a:p>
          <a:p>
            <a:pPr marL="0" indent="0">
              <a:buNone/>
            </a:pPr>
            <a:r>
              <a:rPr lang="en-IN" dirty="0" smtClean="0"/>
              <a:t>N(     ) = # of elements not satisfying C1</a:t>
            </a:r>
          </a:p>
          <a:p>
            <a:pPr marL="0" indent="0">
              <a:buNone/>
            </a:pPr>
            <a:r>
              <a:rPr lang="en-IN" dirty="0" smtClean="0"/>
              <a:t>N(     ) = # of elements not satisfying C2</a:t>
            </a:r>
          </a:p>
          <a:p>
            <a:pPr marL="0" indent="0">
              <a:buNone/>
            </a:pPr>
            <a:r>
              <a:rPr lang="en-IN" dirty="0" smtClean="0"/>
              <a:t>N(           ) = # not C1 and not C2</a:t>
            </a:r>
          </a:p>
          <a:p>
            <a:pPr marL="0" indent="0">
              <a:buNone/>
            </a:pPr>
            <a:r>
              <a:rPr lang="en-IN" dirty="0" smtClean="0"/>
              <a:t>N(            ) = # not C1 or not C2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5048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3" y="4077071"/>
            <a:ext cx="457834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3" y="4581128"/>
            <a:ext cx="5048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08" y="4600178"/>
            <a:ext cx="457834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70" y="5229200"/>
            <a:ext cx="8286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1432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More General </a:t>
            </a:r>
            <a:r>
              <a:rPr lang="en-IN" dirty="0" err="1" smtClean="0"/>
              <a:t>Defn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628800"/>
            <a:ext cx="8424936" cy="446449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N(      ) = N – N(C1)</a:t>
            </a:r>
          </a:p>
          <a:p>
            <a:endParaRPr lang="en-IN" dirty="0" smtClean="0"/>
          </a:p>
          <a:p>
            <a:r>
              <a:rPr lang="en-IN" dirty="0"/>
              <a:t>N(      </a:t>
            </a:r>
            <a:r>
              <a:rPr lang="en-IN" dirty="0" smtClean="0"/>
              <a:t>    ) </a:t>
            </a:r>
            <a:r>
              <a:rPr lang="en-IN" dirty="0"/>
              <a:t>= N – N(C1</a:t>
            </a:r>
            <a:r>
              <a:rPr lang="en-IN" dirty="0" smtClean="0"/>
              <a:t>) – N(C2) + N(C1C2) 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= </a:t>
            </a:r>
            <a:r>
              <a:rPr lang="en-IN" dirty="0"/>
              <a:t>N – N(C1) – N(C2) </a:t>
            </a:r>
            <a:r>
              <a:rPr lang="en-IN" dirty="0" smtClean="0"/>
              <a:t> - N(C3)+ </a:t>
            </a:r>
            <a:r>
              <a:rPr lang="en-IN" dirty="0"/>
              <a:t>N(C1C2</a:t>
            </a:r>
            <a:r>
              <a:rPr lang="en-IN" dirty="0" smtClean="0"/>
              <a:t>) + N(C1C3) +</a:t>
            </a:r>
            <a:r>
              <a:rPr lang="en-IN" dirty="0"/>
              <a:t> </a:t>
            </a:r>
            <a:r>
              <a:rPr lang="en-IN" dirty="0" smtClean="0"/>
              <a:t>N(C2C3) – N(C1C2C3)</a:t>
            </a:r>
          </a:p>
          <a:p>
            <a:r>
              <a:rPr lang="en-IN" dirty="0" smtClean="0"/>
              <a:t>Consider a set S with |S| = N, and conditions </a:t>
            </a:r>
            <a:r>
              <a:rPr lang="en-IN" dirty="0" err="1" smtClean="0"/>
              <a:t>Ci</a:t>
            </a:r>
            <a:r>
              <a:rPr lang="en-IN" dirty="0" smtClean="0"/>
              <a:t> = 1&lt;=i&lt;=t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                 = N –[</a:t>
            </a:r>
            <a:r>
              <a:rPr lang="en-IN" dirty="0"/>
              <a:t>N(C1) </a:t>
            </a:r>
            <a:r>
              <a:rPr lang="en-IN" dirty="0" smtClean="0"/>
              <a:t>+ </a:t>
            </a:r>
            <a:r>
              <a:rPr lang="en-IN" dirty="0"/>
              <a:t>N(C2)  </a:t>
            </a:r>
            <a:r>
              <a:rPr lang="en-IN" dirty="0" smtClean="0"/>
              <a:t>+ </a:t>
            </a:r>
            <a:r>
              <a:rPr lang="en-IN" dirty="0"/>
              <a:t>N(C3</a:t>
            </a:r>
            <a:r>
              <a:rPr lang="en-IN" dirty="0" smtClean="0"/>
              <a:t>)+ .  .  . N(Ct)] + [</a:t>
            </a:r>
            <a:r>
              <a:rPr lang="en-IN" dirty="0"/>
              <a:t>N(C1C2) + N(C1C3) + </a:t>
            </a:r>
            <a:r>
              <a:rPr lang="en-IN" dirty="0" smtClean="0"/>
              <a:t>N(C2C3)+ .  .  .  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    N(Ct-1 Ct)] – [ N(C1C2C3) +  .  .  .    + N(Ct-2, Ct-1, Ct)] + .  .  .  .  .  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    (-1)t [N(C1 C2 . . .Ct)]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87" y="3312319"/>
            <a:ext cx="2524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55576" y="1772816"/>
            <a:ext cx="208823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2524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1331640" y="1961505"/>
            <a:ext cx="828092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533128" y="2172883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C1</a:t>
            </a:r>
            <a:endParaRPr lang="en-IN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2524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93" y="3865810"/>
            <a:ext cx="228917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97" y="4962500"/>
            <a:ext cx="2000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744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How many times is ‘x’ counted in ‘S’</a:t>
            </a:r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67544" y="1628800"/>
                <a:ext cx="8424936" cy="460851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 dirty="0" smtClean="0"/>
              </a:p>
              <a:p>
                <a:endParaRPr lang="en-IN" dirty="0" smtClean="0"/>
              </a:p>
              <a:p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/>
                </a:r>
                <a:endParaRPr lang="en-IN" dirty="0"/>
              </a:p>
              <a:p>
                <a:endParaRPr lang="en-IN" dirty="0"/>
              </a:p>
              <a:p>
                <a:r>
                  <a:rPr lang="en-IN" dirty="0" smtClean="0"/>
                  <a:t>For each x </a:t>
                </a:r>
                <a14:m>
                  <m:oMath xmlns:m="http://schemas.openxmlformats.org/officeDocument/2006/math">
                    <m:r>
                      <a:rPr lang="en-IN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S</m:t>
                    </m:r>
                    <m:r>
                      <a:rPr lang="en-IN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we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show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that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x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contributes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the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same</m:t>
                    </m:r>
                    <m:r>
                      <a:rPr lang="en-IN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count</m:t>
                    </m:r>
                    <m:r>
                      <a:rPr lang="en-IN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either</m:t>
                    </m:r>
                    <m:r>
                      <a:rPr lang="en-IN">
                        <a:latin typeface="Cambria Math"/>
                      </a:rPr>
                      <m:t> 0 </m:t>
                    </m:r>
                    <m:r>
                      <m:rPr>
                        <m:sty m:val="p"/>
                      </m:rPr>
                      <a:rPr lang="en-IN">
                        <a:latin typeface="Cambria Math"/>
                      </a:rPr>
                      <m:t>or</m:t>
                    </m:r>
                    <m:r>
                      <a:rPr lang="en-IN">
                        <a:latin typeface="Cambria Math"/>
                      </a:rPr>
                      <m:t> 1 .</m:t>
                    </m:r>
                  </m:oMath>
                </a14:m>
                <a:endParaRPr lang="en-IN" dirty="0"/>
              </a:p>
              <a:p>
                <a:r>
                  <a:rPr lang="en-IN" dirty="0" smtClean="0"/>
                  <a:t>If x satisfies none of the conditions, then x is counted once in     and once in N, but not in any of the other terms in equation 1 .</a:t>
                </a:r>
              </a:p>
              <a:p>
                <a:endParaRPr lang="en-IN" dirty="0"/>
              </a:p>
              <a:p>
                <a:r>
                  <a:rPr lang="en-IN" dirty="0" smtClean="0"/>
                  <a:t>The other possibility is that x satisfies exactly ‘r’ of the conditions where 1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IN" dirty="0" smtClean="0"/>
                  <a:t>. In this case x contributes nothing.</a:t>
                </a:r>
              </a:p>
              <a:p>
                <a:r>
                  <a:rPr lang="en-IN" dirty="0" smtClean="0"/>
                  <a:t>Using Binomial Theorem</a:t>
                </a:r>
              </a:p>
              <a:p>
                <a:r>
                  <a:rPr lang="en-IN" dirty="0" smtClean="0"/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in  N  = 1</a:t>
                </a:r>
              </a:p>
              <a:p>
                <a:r>
                  <a:rPr lang="en-IN" dirty="0" smtClean="0"/>
                  <a:t>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latin typeface="Cambria Math"/>
                          </a:rPr>
                          <m:t> 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  <m:sup/>
                      <m:e>
                        <m:r>
                          <a:rPr lang="en-IN" b="0" i="1" smtClean="0">
                            <a:latin typeface="Cambria Math"/>
                          </a:rPr>
                          <m:t>𝑁</m:t>
                        </m:r>
                        <m:r>
                          <a:rPr lang="en-IN" b="0" i="1" smtClean="0">
                            <a:latin typeface="Cambria Math"/>
                          </a:rPr>
                          <m:t>(</m:t>
                        </m:r>
                        <m:r>
                          <a:rPr lang="en-IN" b="0" i="1" smtClean="0">
                            <a:latin typeface="Cambria Math"/>
                          </a:rPr>
                          <m:t>𝐶𝑖</m:t>
                        </m:r>
                        <m:r>
                          <a:rPr lang="en-IN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>
                            <a:latin typeface="Cambria Math"/>
                          </a:rPr>
                          <m:t>1</m:t>
                        </m:r>
                        <m:r>
                          <a:rPr lang="en-IN" i="1">
                            <a:latin typeface="Cambria Math"/>
                          </a:rPr>
                          <m:t> 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  <m:sup/>
                      <m:e>
                        <m:r>
                          <a:rPr lang="en-IN" i="1">
                            <a:latin typeface="Cambria Math"/>
                          </a:rPr>
                          <m:t>𝑁</m:t>
                        </m:r>
                        <m:r>
                          <a:rPr lang="en-IN" i="1">
                            <a:latin typeface="Cambria Math"/>
                          </a:rPr>
                          <m:t>(</m:t>
                        </m:r>
                        <m:r>
                          <a:rPr lang="en-IN" i="1">
                            <a:latin typeface="Cambria Math"/>
                          </a:rPr>
                          <m:t>𝐶𝑖</m:t>
                        </m:r>
                        <m:r>
                          <a:rPr lang="en-IN" b="0" i="1" smtClean="0">
                            <a:latin typeface="Cambria Math"/>
                          </a:rPr>
                          <m:t> </m:t>
                        </m:r>
                        <m:r>
                          <a:rPr lang="en-IN" b="0" i="1" smtClean="0">
                            <a:latin typeface="Cambria Math"/>
                          </a:rPr>
                          <m:t>𝐶𝑗</m:t>
                        </m:r>
                        <m:r>
                          <a:rPr lang="en-IN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/>
                  <a:t/>
                </a:r>
                <a:r>
                  <a:rPr lang="en-IN" dirty="0" smtClean="0"/>
                  <a:t>   .</a:t>
                </a:r>
              </a:p>
              <a:p>
                <a:r>
                  <a:rPr lang="en-IN" dirty="0" smtClean="0"/>
                  <a:t>    .</a:t>
                </a:r>
              </a:p>
              <a:p>
                <a:r>
                  <a:rPr lang="en-IN" dirty="0"/>
                  <a:t/>
                </a:r>
                <a:r>
                  <a:rPr lang="en-IN" dirty="0" smtClean="0"/>
                  <a:t>   .</a:t>
                </a:r>
              </a:p>
              <a:p>
                <a:r>
                  <a:rPr lang="en-IN" dirty="0" smtClean="0"/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28800"/>
                <a:ext cx="8424936" cy="4608512"/>
              </a:xfrm>
              <a:prstGeom prst="rect">
                <a:avLst/>
              </a:prstGeom>
              <a:blipFill rotWithShape="1">
                <a:blip r:embed="rId2"/>
                <a:stretch>
                  <a:fillRect l="-505" r="-7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08" y="2060848"/>
            <a:ext cx="148998" cy="19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35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How many times is ‘x’ counted in ‘S’</a:t>
            </a:r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67544" y="1628800"/>
                <a:ext cx="8424936" cy="216024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 dirty="0" smtClean="0"/>
              </a:p>
              <a:p>
                <a:endParaRPr lang="en-IN" dirty="0" smtClean="0"/>
              </a:p>
              <a:p>
                <a:endParaRPr lang="en-IN" dirty="0" smtClean="0"/>
              </a:p>
              <a:p>
                <a:r>
                  <a:rPr lang="en-IN" dirty="0" smtClean="0"/>
                  <a:t>By theorem</a:t>
                </a:r>
                <a:endParaRPr lang="en-IN" dirty="0"/>
              </a:p>
              <a:p>
                <a:r>
                  <a:rPr lang="en-IN" dirty="0" smtClean="0"/>
                  <a:t/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/>
                </a:r>
                <a:r>
                  <a:rPr lang="en-IN" dirty="0" smtClean="0"/>
                  <a:t>+  …..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𝑟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/>
                  <a:t>Binomial Theorem for positive integral index:</a:t>
                </a:r>
              </a:p>
              <a:p>
                <a:r>
                  <a:rPr lang="en-IN" dirty="0"/>
                  <a:t> (</a:t>
                </a:r>
                <a:r>
                  <a:rPr lang="en-IN" dirty="0" err="1"/>
                  <a:t>x+y</a:t>
                </a:r>
                <a:r>
                  <a:rPr lang="en-IN" dirty="0"/>
                  <a:t>)</a:t>
                </a:r>
                <a:r>
                  <a:rPr lang="en-IN" baseline="30000" dirty="0"/>
                  <a:t>n</a:t>
                </a:r>
                <a:r>
                  <a:rPr lang="en-IN" dirty="0"/>
                  <a:t> = </a:t>
                </a:r>
                <a:r>
                  <a:rPr lang="en-IN" dirty="0" err="1"/>
                  <a:t>x</a:t>
                </a:r>
                <a:r>
                  <a:rPr lang="en-IN" baseline="30000" dirty="0" err="1"/>
                  <a:t>n</a:t>
                </a:r>
                <a:r>
                  <a:rPr lang="en-IN" dirty="0"/>
                  <a:t> + </a:t>
                </a:r>
                <a:r>
                  <a:rPr lang="en-IN" baseline="30000" dirty="0"/>
                  <a:t>n</a:t>
                </a:r>
                <a:r>
                  <a:rPr lang="en-IN" dirty="0"/>
                  <a:t>C</a:t>
                </a:r>
                <a:r>
                  <a:rPr lang="en-IN" baseline="-25000" dirty="0"/>
                  <a:t>1</a:t>
                </a:r>
                <a:r>
                  <a:rPr lang="en-IN" dirty="0"/>
                  <a:t>x</a:t>
                </a:r>
                <a:r>
                  <a:rPr lang="en-IN" baseline="30000" dirty="0"/>
                  <a:t>n-1</a:t>
                </a:r>
                <a:r>
                  <a:rPr lang="en-IN" dirty="0"/>
                  <a:t>y+</a:t>
                </a:r>
                <a:r>
                  <a:rPr lang="en-IN" baseline="30000" dirty="0"/>
                  <a:t>n</a:t>
                </a:r>
                <a:r>
                  <a:rPr lang="en-IN" dirty="0"/>
                  <a:t>C</a:t>
                </a:r>
                <a:r>
                  <a:rPr lang="en-IN" baseline="-25000" dirty="0"/>
                  <a:t>2</a:t>
                </a:r>
                <a:r>
                  <a:rPr lang="en-IN" dirty="0"/>
                  <a:t>x</a:t>
                </a:r>
                <a:r>
                  <a:rPr lang="en-IN" baseline="30000" dirty="0"/>
                  <a:t>n-2</a:t>
                </a:r>
                <a:r>
                  <a:rPr lang="en-IN" dirty="0"/>
                  <a:t>y</a:t>
                </a:r>
                <a:r>
                  <a:rPr lang="en-IN" baseline="30000" dirty="0"/>
                  <a:t>2</a:t>
                </a:r>
                <a:r>
                  <a:rPr lang="en-IN" dirty="0"/>
                  <a:t>+-----+</a:t>
                </a:r>
                <a:r>
                  <a:rPr lang="en-IN" baseline="30000" dirty="0" err="1"/>
                  <a:t>n</a:t>
                </a:r>
                <a:r>
                  <a:rPr lang="en-IN" dirty="0" err="1"/>
                  <a:t>C</a:t>
                </a:r>
                <a:r>
                  <a:rPr lang="en-IN" baseline="-25000" dirty="0" err="1"/>
                  <a:t>rx</a:t>
                </a:r>
                <a:r>
                  <a:rPr lang="en-IN" baseline="30000" dirty="0" err="1"/>
                  <a:t>n-r</a:t>
                </a:r>
                <a:r>
                  <a:rPr lang="en-IN" dirty="0" err="1"/>
                  <a:t>y</a:t>
                </a:r>
                <a:r>
                  <a:rPr lang="en-IN" baseline="30000" dirty="0" err="1"/>
                  <a:t>r</a:t>
                </a:r>
                <a:r>
                  <a:rPr lang="en-IN" dirty="0"/>
                  <a:t>+ -------+---------+</a:t>
                </a:r>
                <a:r>
                  <a:rPr lang="en-IN" baseline="30000" dirty="0"/>
                  <a:t>n</a:t>
                </a:r>
                <a:r>
                  <a:rPr lang="en-IN" dirty="0"/>
                  <a:t>C</a:t>
                </a:r>
                <a:r>
                  <a:rPr lang="en-IN" baseline="-25000" dirty="0"/>
                  <a:t>n-1</a:t>
                </a:r>
                <a:r>
                  <a:rPr lang="en-IN" dirty="0"/>
                  <a:t>xy</a:t>
                </a:r>
                <a:r>
                  <a:rPr lang="en-IN" baseline="30000" dirty="0"/>
                  <a:t>n-1   </a:t>
                </a:r>
                <a:r>
                  <a:rPr lang="en-IN" dirty="0"/>
                  <a:t>+</a:t>
                </a:r>
                <a:r>
                  <a:rPr lang="en-IN" baseline="30000" dirty="0"/>
                  <a:t> </a:t>
                </a:r>
                <a:r>
                  <a:rPr lang="en-IN" baseline="30000" dirty="0" err="1"/>
                  <a:t>n</a:t>
                </a:r>
                <a:r>
                  <a:rPr lang="en-IN" dirty="0" err="1"/>
                  <a:t>c</a:t>
                </a:r>
                <a:r>
                  <a:rPr lang="en-IN" baseline="-25000" dirty="0" err="1"/>
                  <a:t>n</a:t>
                </a:r>
                <a:r>
                  <a:rPr lang="en-IN" dirty="0" err="1"/>
                  <a:t>y</a:t>
                </a:r>
                <a:r>
                  <a:rPr lang="en-IN" baseline="30000" dirty="0" err="1"/>
                  <a:t>n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[</a:t>
                </a:r>
                <a:r>
                  <a:rPr lang="en-IN" dirty="0" smtClean="0"/>
                  <a:t>1+(-1)]</a:t>
                </a:r>
                <a:r>
                  <a:rPr lang="en-IN" baseline="30000" dirty="0" smtClean="0"/>
                  <a:t>n  </a:t>
                </a:r>
                <a:r>
                  <a:rPr lang="en-IN" dirty="0" smtClean="0"/>
                  <a:t> = 0</a:t>
                </a:r>
              </a:p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 smtClean="0"/>
                  <a:t> x is counted zero times . Hence inclusion &amp; exclusion principle  works.</a:t>
                </a:r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28800"/>
                <a:ext cx="8424936" cy="2160240"/>
              </a:xfrm>
              <a:prstGeom prst="rect">
                <a:avLst/>
              </a:prstGeom>
              <a:blipFill rotWithShape="1">
                <a:blip r:embed="rId2"/>
                <a:stretch>
                  <a:fillRect l="-505" t="-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0945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Problems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AutoNum type="arabicPeriod"/>
                </a:pPr>
                <a:r>
                  <a:rPr lang="en-IN" dirty="0" smtClean="0"/>
                  <a:t>Find the binary sequence of length eight starts with ‘0’ and ends with 1 1?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Soln.  </a:t>
                </a:r>
                <a:r>
                  <a:rPr lang="en-IN" dirty="0" smtClean="0"/>
                  <a:t>                                                        8 positions</a:t>
                </a:r>
              </a:p>
              <a:p>
                <a:pPr marL="0" indent="0">
                  <a:buNone/>
                </a:pPr>
                <a:r>
                  <a:rPr lang="en-IN" b="0" dirty="0">
                    <a:ea typeface="Cambria Math"/>
                  </a:rPr>
                  <a:t/>
                </a:r>
                <a:r>
                  <a:rPr lang="en-IN" b="0" dirty="0" smtClean="0">
                    <a:ea typeface="Cambria Math"/>
                  </a:rPr>
                  <a:t>       S0 =    0   2   2   2   2   2    2   2    2</a:t>
                </a:r>
                <a:r>
                  <a:rPr lang="en-IN" b="0" baseline="30000" dirty="0" smtClean="0">
                    <a:ea typeface="Cambria Math"/>
                  </a:rPr>
                  <a:t>7</a:t>
                </a:r>
                <a:r>
                  <a:rPr lang="en-IN" b="0" dirty="0" smtClean="0">
                    <a:ea typeface="Cambria Math"/>
                  </a:rPr>
                  <a:t>  ways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S11=  2   2   2   2   2   2     1   1    2</a:t>
                </a:r>
                <a:r>
                  <a:rPr lang="en-IN" baseline="30000" dirty="0" smtClean="0">
                    <a:ea typeface="Cambria Math"/>
                  </a:rPr>
                  <a:t>6</a:t>
                </a:r>
                <a:r>
                  <a:rPr lang="en-IN" dirty="0" smtClean="0">
                    <a:ea typeface="Cambria Math"/>
                  </a:rPr>
                  <a:t>  ways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ea typeface="Cambria Math"/>
                  </a:rPr>
                  <a:t>    | So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sz="2000" dirty="0" smtClean="0">
                    <a:ea typeface="Cambria Math"/>
                  </a:rPr>
                  <a:t>S11 |</a:t>
                </a:r>
                <a:r>
                  <a:rPr lang="en-IN" dirty="0" smtClean="0">
                    <a:ea typeface="Cambria Math"/>
                  </a:rPr>
                  <a:t>=  0   2  2   2   2    2    1    1    2</a:t>
                </a:r>
                <a:r>
                  <a:rPr lang="en-IN" baseline="30000" dirty="0" smtClean="0">
                    <a:ea typeface="Cambria Math"/>
                  </a:rPr>
                  <a:t>5</a:t>
                </a:r>
                <a:r>
                  <a:rPr lang="en-IN" dirty="0" smtClean="0">
                    <a:ea typeface="Cambria Math"/>
                  </a:rPr>
                  <a:t> ways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| </a:t>
                </a:r>
                <a:r>
                  <a:rPr lang="en-IN" dirty="0" smtClean="0">
                    <a:ea typeface="Cambria Math"/>
                  </a:rPr>
                  <a:t>S0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 smtClean="0">
                    <a:ea typeface="Cambria Math"/>
                  </a:rPr>
                  <a:t>S11 |= |S0| + |S11| - |S0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b="0" dirty="0" smtClean="0">
                    <a:ea typeface="Cambria Math"/>
                  </a:rPr>
                  <a:t>S11|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        = 2</a:t>
                </a:r>
                <a:r>
                  <a:rPr lang="en-IN" baseline="30000" dirty="0" smtClean="0">
                    <a:ea typeface="Cambria Math"/>
                  </a:rPr>
                  <a:t>7 + </a:t>
                </a:r>
                <a:r>
                  <a:rPr lang="en-IN" dirty="0">
                    <a:ea typeface="Cambria Math"/>
                  </a:rPr>
                  <a:t>2</a:t>
                </a:r>
                <a:r>
                  <a:rPr lang="en-IN" baseline="30000" dirty="0">
                    <a:ea typeface="Cambria Math"/>
                  </a:rPr>
                  <a:t>6</a:t>
                </a:r>
                <a:r>
                  <a:rPr lang="en-IN" baseline="30000" dirty="0" smtClean="0">
                    <a:ea typeface="Cambria Math"/>
                  </a:rPr>
                  <a:t> - </a:t>
                </a:r>
                <a:r>
                  <a:rPr lang="en-IN" dirty="0">
                    <a:ea typeface="Cambria Math"/>
                  </a:rPr>
                  <a:t>2</a:t>
                </a:r>
                <a:r>
                  <a:rPr lang="en-IN" baseline="30000" dirty="0">
                    <a:ea typeface="Cambria Math"/>
                  </a:rPr>
                  <a:t>5</a:t>
                </a:r>
                <a:r>
                  <a:rPr lang="en-IN" baseline="30000" dirty="0" smtClean="0">
                    <a:ea typeface="Cambria Math"/>
                  </a:rPr>
                  <a:t/>
                </a:r>
              </a:p>
              <a:p>
                <a:pPr marL="0" indent="0">
                  <a:buNone/>
                </a:pPr>
                <a:r>
                  <a:rPr lang="en-IN" b="0" baseline="30000" dirty="0">
                    <a:ea typeface="Cambria Math"/>
                  </a:rPr>
                  <a:t/>
                </a:r>
                <a:r>
                  <a:rPr lang="en-IN" b="0" baseline="30000" dirty="0" smtClean="0">
                    <a:ea typeface="Cambria Math"/>
                  </a:rPr>
                  <a:t>                              = </a:t>
                </a:r>
                <a:r>
                  <a:rPr lang="en-IN" dirty="0">
                    <a:ea typeface="Cambria Math"/>
                  </a:rPr>
                  <a:t>128 + 64- </a:t>
                </a:r>
                <a:r>
                  <a:rPr lang="en-IN" dirty="0" smtClean="0">
                    <a:ea typeface="Cambria Math"/>
                  </a:rPr>
                  <a:t>32 = 128+32 = </a:t>
                </a:r>
                <a:r>
                  <a:rPr lang="en-IN" dirty="0" smtClean="0">
                    <a:solidFill>
                      <a:srgbClr val="FF0000"/>
                    </a:solidFill>
                    <a:ea typeface="Cambria Math"/>
                  </a:rPr>
                  <a:t>160</a:t>
                </a:r>
                <a:r>
                  <a:rPr lang="en-IN" dirty="0" smtClean="0">
                    <a:ea typeface="Cambria Math"/>
                  </a:rPr>
                  <a:t>.</a:t>
                </a:r>
                <a:endParaRPr lang="en-IN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  <a:blipFill rotWithShape="1">
                <a:blip r:embed="rId2"/>
                <a:stretch>
                  <a:fillRect l="-1662" t="-2830" b="-2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763688" y="299695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51603" y="299695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33328" y="299695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3848" y="299695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07904" y="2984270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1960" y="298331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16016" y="2974893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28456" y="2974893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649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Problems</a:t>
            </a:r>
            <a:endParaRPr lang="en-I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 marL="514350" indent="-514350" algn="just">
                  <a:buAutoNum type="arabicPeriod"/>
                </a:pPr>
                <a:r>
                  <a:rPr lang="en-IN" dirty="0" smtClean="0"/>
                  <a:t>In a room containing 28 people, there are 18 people who speak </a:t>
                </a:r>
                <a:r>
                  <a:rPr lang="en-IN" dirty="0"/>
                  <a:t>E</a:t>
                </a:r>
                <a:r>
                  <a:rPr lang="en-IN" dirty="0" smtClean="0"/>
                  <a:t>nglish, 15 people who speak Hindi, 12 people who speak </a:t>
                </a:r>
                <a:r>
                  <a:rPr lang="en-IN" dirty="0"/>
                  <a:t>K</a:t>
                </a:r>
                <a:r>
                  <a:rPr lang="en-IN" dirty="0" smtClean="0"/>
                  <a:t>annada, 9 people speak both </a:t>
                </a:r>
                <a:r>
                  <a:rPr lang="en-IN" dirty="0"/>
                  <a:t>E</a:t>
                </a:r>
                <a:r>
                  <a:rPr lang="en-IN" dirty="0" smtClean="0"/>
                  <a:t>nglish and </a:t>
                </a:r>
                <a:r>
                  <a:rPr lang="en-IN" dirty="0"/>
                  <a:t>H</a:t>
                </a:r>
                <a:r>
                  <a:rPr lang="en-IN" dirty="0" smtClean="0"/>
                  <a:t>indi. 11 persons speak both </a:t>
                </a:r>
                <a:r>
                  <a:rPr lang="en-IN" dirty="0"/>
                  <a:t>H</a:t>
                </a:r>
                <a:r>
                  <a:rPr lang="en-IN" dirty="0" smtClean="0"/>
                  <a:t>indi &amp; Kannada. Where as 13 persons speak both English and Kannada. How many people speak all three languages.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Soln. </a:t>
                </a: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|E| = 18, |K|=12, |H| = 15 </a:t>
                </a:r>
                <a:r>
                  <a:rPr lang="en-IN" dirty="0" smtClean="0"/>
                  <a:t/>
                </a:r>
              </a:p>
              <a:p>
                <a:pPr marL="0" indent="0">
                  <a:buNone/>
                </a:pPr>
                <a:r>
                  <a:rPr lang="en-IN" b="0" dirty="0" smtClean="0">
                    <a:ea typeface="Cambria Math"/>
                  </a:rPr>
                  <a:t>        |E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b="0" dirty="0" smtClean="0">
                    <a:ea typeface="Cambria Math"/>
                  </a:rPr>
                  <a:t>H| = 9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|</a:t>
                </a:r>
                <a:r>
                  <a:rPr lang="en-IN" dirty="0">
                    <a:ea typeface="Cambria Math"/>
                  </a:rPr>
                  <a:t>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  <a:ea typeface="Cambria Math"/>
                      </a:rPr>
                      <m:t>K</m:t>
                    </m:r>
                  </m:oMath>
                </a14:m>
                <a:r>
                  <a:rPr lang="en-IN" dirty="0" smtClean="0">
                    <a:ea typeface="Cambria Math"/>
                  </a:rPr>
                  <a:t>| = 11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|H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  <a:ea typeface="Cambria Math"/>
                      </a:rPr>
                      <m:t>K</m:t>
                    </m:r>
                  </m:oMath>
                </a14:m>
                <a:r>
                  <a:rPr lang="en-IN" dirty="0" smtClean="0">
                    <a:ea typeface="Cambria Math"/>
                  </a:rPr>
                  <a:t>| = 13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|E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 smtClean="0">
                    <a:ea typeface="Cambria Math"/>
                  </a:rPr>
                  <a:t> H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 smtClean="0">
                    <a:ea typeface="Cambria Math"/>
                  </a:rPr>
                  <a:t> K| = all languages  = ? 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| E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>
                    <a:ea typeface="Cambria Math"/>
                  </a:rPr>
                  <a:t> 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>
                    <a:ea typeface="Cambria Math"/>
                  </a:rPr>
                  <a:t> K</a:t>
                </a:r>
                <a:r>
                  <a:rPr lang="en-IN" dirty="0" smtClean="0">
                    <a:ea typeface="Cambria Math"/>
                  </a:rPr>
                  <a:t>|= 28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ea typeface="Cambria Math"/>
                  </a:rPr>
                  <a:t/>
                </a:r>
                <a:endParaRPr lang="en-IN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>| </a:t>
                </a:r>
                <a:r>
                  <a:rPr lang="en-IN" dirty="0" smtClean="0">
                    <a:ea typeface="Cambria Math"/>
                  </a:rPr>
                  <a:t>E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 smtClean="0">
                    <a:ea typeface="Cambria Math"/>
                  </a:rPr>
                  <a:t> H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IN" dirty="0" smtClean="0">
                    <a:ea typeface="Cambria Math"/>
                  </a:rPr>
                  <a:t> K|= |E| + |H| + |K|- |E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r>
                  <a:rPr lang="en-IN" b="0" dirty="0" smtClean="0">
                    <a:ea typeface="Cambria Math"/>
                  </a:rPr>
                  <a:t>|- </a:t>
                </a:r>
                <a:r>
                  <a:rPr lang="en-IN" dirty="0">
                    <a:ea typeface="Cambria Math"/>
                  </a:rPr>
                  <a:t>|E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 smtClean="0">
                    <a:ea typeface="Cambria Math"/>
                  </a:rPr>
                  <a:t> K|- |H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>
                    <a:ea typeface="Cambria Math"/>
                  </a:rPr>
                  <a:t> K</a:t>
                </a:r>
                <a:r>
                  <a:rPr lang="en-IN" dirty="0" smtClean="0">
                    <a:ea typeface="Cambria Math"/>
                  </a:rPr>
                  <a:t>| + </a:t>
                </a:r>
                <a:r>
                  <a:rPr lang="en-IN" dirty="0">
                    <a:ea typeface="Cambria Math"/>
                  </a:rPr>
                  <a:t>|E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K</a:t>
                </a:r>
                <a:r>
                  <a:rPr lang="en-IN" dirty="0">
                    <a:ea typeface="Cambria Math"/>
                  </a:rPr>
                  <a:t>|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>                 28 =  18 + 15 + 12 -9-11-13 + x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       x  = 28 – 45 + 33            </a:t>
                </a:r>
              </a:p>
              <a:p>
                <a:pPr marL="0" indent="0">
                  <a:buNone/>
                </a:pPr>
                <a:r>
                  <a:rPr lang="en-IN" dirty="0" smtClean="0">
                    <a:ea typeface="Cambria Math"/>
                  </a:rPr>
                  <a:t/>
                </a:r>
                <a:r>
                  <a:rPr lang="en-IN" dirty="0">
                    <a:ea typeface="Cambria Math"/>
                  </a:rPr>
                  <a:t>x</a:t>
                </a:r>
                <a:r>
                  <a:rPr lang="en-IN" dirty="0" smtClean="0">
                    <a:ea typeface="Cambria Math"/>
                  </a:rPr>
                  <a:t>   = 61 – 45</a:t>
                </a:r>
              </a:p>
              <a:p>
                <a:pPr marL="0" indent="0">
                  <a:buNone/>
                </a:pPr>
                <a:r>
                  <a:rPr lang="en-IN" dirty="0">
                    <a:ea typeface="Cambria Math"/>
                  </a:rPr>
                  <a:t/>
                </a:r>
                <a:r>
                  <a:rPr lang="en-IN" dirty="0" smtClean="0">
                    <a:ea typeface="Cambria Math"/>
                  </a:rPr>
                  <a:t>                  x   = 1 6 </a:t>
                </a:r>
                <a:endParaRPr lang="en-IN" dirty="0"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  <a:blipFill rotWithShape="1">
                <a:blip r:embed="rId2"/>
                <a:stretch>
                  <a:fillRect l="-578" t="-1752" r="-650" b="-1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014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15118</TotalTime>
  <Words>570</Words>
  <Application>Microsoft Office PowerPoint</Application>
  <PresentationFormat>On-screen Show (4:3)</PresentationFormat>
  <Paragraphs>119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Office Theme</vt:lpstr>
      <vt:lpstr>3_Custom Design</vt:lpstr>
      <vt:lpstr>1_Custom Design</vt:lpstr>
      <vt:lpstr>2_Custom Design</vt:lpstr>
      <vt:lpstr>Custom Design</vt:lpstr>
      <vt:lpstr>Slide 1</vt:lpstr>
      <vt:lpstr>Principle of Inclusion-Exclusion</vt:lpstr>
      <vt:lpstr>Slide 3</vt:lpstr>
      <vt:lpstr>Slide 4</vt:lpstr>
      <vt:lpstr>More General Defn.</vt:lpstr>
      <vt:lpstr>How many times is ‘x’ counted in ‘S’</vt:lpstr>
      <vt:lpstr>How many times is ‘x’ counted in ‘S’</vt:lpstr>
      <vt:lpstr>Problems</vt:lpstr>
      <vt:lpstr>Problems</vt:lpstr>
      <vt:lpstr>Problem </vt:lpstr>
      <vt:lpstr>Problem </vt:lpstr>
      <vt:lpstr>Problem </vt:lpstr>
      <vt:lpstr>Problem </vt:lpstr>
      <vt:lpstr>Problem</vt:lpstr>
      <vt:lpstr>Problem</vt:lpstr>
      <vt:lpstr>Slide 16</vt:lpstr>
      <vt:lpstr>Problem </vt:lpstr>
      <vt:lpstr>Slide 18</vt:lpstr>
      <vt:lpstr>Slide 19</vt:lpstr>
      <vt:lpstr>Problems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Introduction</dc:title>
  <dc:creator>pushpa</dc:creator>
  <cp:lastModifiedBy>admin</cp:lastModifiedBy>
  <cp:revision>788</cp:revision>
  <dcterms:created xsi:type="dcterms:W3CDTF">2006-08-16T00:00:00Z</dcterms:created>
  <dcterms:modified xsi:type="dcterms:W3CDTF">2019-10-11T23:19:04Z</dcterms:modified>
</cp:coreProperties>
</file>